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notesMasterIdLst>
    <p:notesMasterId r:id="rId15"/>
  </p:notesMasterIdLst>
  <p:sldIdLst>
    <p:sldId id="263" r:id="rId2"/>
    <p:sldId id="257" r:id="rId3"/>
    <p:sldId id="256" r:id="rId4"/>
    <p:sldId id="264" r:id="rId5"/>
    <p:sldId id="258" r:id="rId6"/>
    <p:sldId id="259" r:id="rId7"/>
    <p:sldId id="261" r:id="rId8"/>
    <p:sldId id="262" r:id="rId9"/>
    <p:sldId id="268" r:id="rId10"/>
    <p:sldId id="269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cho" initials="N" lastIdx="1" clrIdx="0">
    <p:extLst>
      <p:ext uri="{19B8F6BF-5375-455C-9EA6-DF929625EA0E}">
        <p15:presenceInfo xmlns:p15="http://schemas.microsoft.com/office/powerpoint/2012/main" userId="Nac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737" autoAdjust="0"/>
  </p:normalViewPr>
  <p:slideViewPr>
    <p:cSldViewPr snapToGrid="0">
      <p:cViewPr>
        <p:scale>
          <a:sx n="70" d="100"/>
          <a:sy n="70" d="100"/>
        </p:scale>
        <p:origin x="7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09:51:01.21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5A2F2-6091-43DC-A8A1-DD99A985B212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0C812-475A-4D79-9153-F4EBEF9E3A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2748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840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415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2120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98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904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3157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449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9464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942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1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925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38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934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671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556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78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72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B196CF5-4984-4122-9351-39D2B446A69D}" type="datetimeFigureOut">
              <a:rPr lang="es-MX" smtClean="0"/>
              <a:t>27/04/2020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0103FCF-3B79-46B0-A456-99F90BE27B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5354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585216"/>
            <a:ext cx="6096000" cy="178003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 descr="Image result for mondragon mexico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779" y="0"/>
            <a:ext cx="4554221" cy="15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338326" y="3457144"/>
            <a:ext cx="3419348" cy="155935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ysClr val="windowText" lastClr="000000"/>
                </a:solidFill>
              </a:rPr>
              <a:t>Presentan:</a:t>
            </a:r>
          </a:p>
          <a:p>
            <a:pPr algn="ctr"/>
            <a:r>
              <a:rPr lang="es-MX" b="1" dirty="0" smtClean="0">
                <a:solidFill>
                  <a:sysClr val="windowText" lastClr="000000"/>
                </a:solidFill>
              </a:rPr>
              <a:t>Luis Mario Antúnez Oviedo</a:t>
            </a:r>
          </a:p>
          <a:p>
            <a:pPr algn="ctr"/>
            <a:r>
              <a:rPr lang="es-MX" b="1" dirty="0" smtClean="0">
                <a:solidFill>
                  <a:sysClr val="windowText" lastClr="000000"/>
                </a:solidFill>
              </a:rPr>
              <a:t>Iván Felipe Dávila Urbina</a:t>
            </a:r>
          </a:p>
          <a:p>
            <a:pPr algn="ctr"/>
            <a:r>
              <a:rPr lang="es-MX" b="1" dirty="0" smtClean="0">
                <a:solidFill>
                  <a:sysClr val="windowText" lastClr="000000"/>
                </a:solidFill>
              </a:rPr>
              <a:t>José Ignacio Velázquez Ferrera</a:t>
            </a:r>
            <a:endParaRPr lang="es-MX" b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0550" y="813512"/>
            <a:ext cx="59549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Liberador Eléctrico de Remolque</a:t>
            </a:r>
          </a:p>
          <a:p>
            <a:pPr algn="ctr"/>
            <a:r>
              <a:rPr lang="es-ES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ZULU</a:t>
            </a:r>
            <a:endParaRPr lang="es-E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16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066965" y="1647756"/>
            <a:ext cx="4345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Debido a que no existe una medida estandarizada, nos basaremos en un modelo de quinta rueda HOLLAND para que sea adaptable a las marcas mas demandadas en México.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KENWOTH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VOLVO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INTERNATIONAL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FREIGHTLINER</a:t>
            </a:r>
            <a:endParaRPr lang="es-MX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841063" y="876300"/>
            <a:ext cx="6045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/>
          <p:cNvSpPr/>
          <p:nvPr/>
        </p:nvSpPr>
        <p:spPr>
          <a:xfrm>
            <a:off x="859835" y="229312"/>
            <a:ext cx="5045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Restricciones</a:t>
            </a:r>
            <a:endParaRPr lang="es-ES" sz="4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32" y="1333858"/>
            <a:ext cx="7368597" cy="52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841063" y="876300"/>
            <a:ext cx="6045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/>
          <p:cNvSpPr/>
          <p:nvPr/>
        </p:nvSpPr>
        <p:spPr>
          <a:xfrm>
            <a:off x="859835" y="229312"/>
            <a:ext cx="5045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dirty="0"/>
              <a:t>Descripción técnica</a:t>
            </a:r>
          </a:p>
        </p:txBody>
      </p:sp>
      <p:pic>
        <p:nvPicPr>
          <p:cNvPr id="7" name="Picture 2" descr="Image result for fifth wheel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86035"/>
            <a:ext cx="7660963" cy="510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engineering drawing transparent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 b="21324"/>
          <a:stretch/>
        </p:blipFill>
        <p:spPr bwMode="auto">
          <a:xfrm>
            <a:off x="9338607" y="3809999"/>
            <a:ext cx="2853393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92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3054350" y="1333500"/>
            <a:ext cx="6102350" cy="4989155"/>
            <a:chOff x="2362200" y="1423687"/>
            <a:chExt cx="6286500" cy="5164792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1423687"/>
              <a:ext cx="6286500" cy="4835769"/>
            </a:xfrm>
            <a:prstGeom prst="rect">
              <a:avLst/>
            </a:prstGeom>
          </p:spPr>
        </p:pic>
        <p:cxnSp>
          <p:nvCxnSpPr>
            <p:cNvPr id="10" name="Conector recto 9"/>
            <p:cNvCxnSpPr/>
            <p:nvPr/>
          </p:nvCxnSpPr>
          <p:spPr>
            <a:xfrm>
              <a:off x="5054600" y="1816100"/>
              <a:ext cx="701675" cy="177542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140450" y="1491607"/>
              <a:ext cx="1313061" cy="160461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660499" y="1448622"/>
              <a:ext cx="9926" cy="110057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4111625" y="1803400"/>
              <a:ext cx="901700" cy="154554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6477001" y="3591526"/>
              <a:ext cx="13184" cy="299695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 flipV="1">
              <a:off x="3454336" y="3343235"/>
              <a:ext cx="317564" cy="177824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5892800" y="4138912"/>
              <a:ext cx="39279" cy="170308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 flipH="1" flipV="1">
              <a:off x="7277100" y="2124677"/>
              <a:ext cx="352823" cy="1543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>
              <a:off x="7034211" y="5496526"/>
              <a:ext cx="672308" cy="25657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 flipV="1">
              <a:off x="4110832" y="4752934"/>
              <a:ext cx="793" cy="140613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H="1" flipV="1">
              <a:off x="5341145" y="3983939"/>
              <a:ext cx="21021" cy="133280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 flipH="1" flipV="1">
              <a:off x="4744244" y="4862813"/>
              <a:ext cx="26990" cy="163050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>
              <a:off x="3405188" y="1491607"/>
              <a:ext cx="1059656" cy="12661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" name="Conector recto 2"/>
          <p:cNvCxnSpPr/>
          <p:nvPr/>
        </p:nvCxnSpPr>
        <p:spPr>
          <a:xfrm>
            <a:off x="841063" y="876300"/>
            <a:ext cx="6045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859835" y="229312"/>
            <a:ext cx="5045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dirty="0"/>
              <a:t>Justificación técnica 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7983822" y="1104683"/>
            <a:ext cx="2239716" cy="3693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Candado Secundario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4709353" y="967710"/>
            <a:ext cx="1428533" cy="3693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Parachoques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4256709" y="1339988"/>
            <a:ext cx="925061" cy="3693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Resorte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361224" y="1401480"/>
            <a:ext cx="718466" cy="3693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Cuña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7808390" y="1678743"/>
            <a:ext cx="1095172" cy="3693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Cojinetes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566325" y="4905541"/>
            <a:ext cx="1711580" cy="646331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Ajuste de Barra de Resorte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09874" y="5041077"/>
            <a:ext cx="817853" cy="3693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Muela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3048152" y="5730620"/>
            <a:ext cx="1704377" cy="646331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Ajuste de Barra</a:t>
            </a:r>
          </a:p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de Tope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379404" y="5621823"/>
            <a:ext cx="1862997" cy="646331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Manivela de Funcionamiento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1892561" y="1202271"/>
            <a:ext cx="2317397" cy="3693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Palanca de Apertura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349003" y="6322655"/>
            <a:ext cx="2261907" cy="3693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Medidor de Tiempos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4581094" y="6273392"/>
            <a:ext cx="1840257" cy="3693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Barra de Tope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8339787" y="5243031"/>
            <a:ext cx="1845555" cy="646331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Palanca de Funcionamiento</a:t>
            </a:r>
            <a:endParaRPr lang="es-MX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410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841063" y="876300"/>
            <a:ext cx="6045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859835" y="229312"/>
            <a:ext cx="5045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dirty="0"/>
              <a:t>Plan de fabricación</a:t>
            </a:r>
          </a:p>
        </p:txBody>
      </p:sp>
      <p:pic>
        <p:nvPicPr>
          <p:cNvPr id="5" name="Picture 2" descr="▷Cortadora Láser de Madera | TODO lo bueno y malo | Cortadora Lás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4"/>
          <a:stretch/>
        </p:blipFill>
        <p:spPr bwMode="auto">
          <a:xfrm>
            <a:off x="897651" y="1493372"/>
            <a:ext cx="3360895" cy="232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odo sobre las máquinas CNC - TRES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548" y="1481044"/>
            <a:ext cx="3513852" cy="23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roMineria.com tu fuente de información minera en México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493373"/>
            <a:ext cx="3586907" cy="23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2024100" y="4419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Prototipo</a:t>
            </a:r>
            <a:endParaRPr lang="es-MX" dirty="0"/>
          </a:p>
        </p:txBody>
      </p:sp>
      <p:sp>
        <p:nvSpPr>
          <p:cNvPr id="8" name="CuadroTexto 7"/>
          <p:cNvSpPr txBox="1"/>
          <p:nvPr/>
        </p:nvSpPr>
        <p:spPr>
          <a:xfrm>
            <a:off x="5539221" y="442744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Modelo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8897368" y="4234934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Fabricación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1242604" y="5062666"/>
            <a:ext cx="267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MDF con cortadora laser</a:t>
            </a:r>
          </a:p>
          <a:p>
            <a:r>
              <a:rPr lang="es-MX" dirty="0" smtClean="0"/>
              <a:t>Componentes Eléctricos</a:t>
            </a:r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54124" y="5062666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Aluminio con CNC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473245" y="506266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Acero con fundición</a:t>
            </a:r>
            <a:endParaRPr lang="es-MX" dirty="0"/>
          </a:p>
        </p:txBody>
      </p:sp>
      <p:pic>
        <p:nvPicPr>
          <p:cNvPr id="1026" name="Picture 2" descr="Sotfware Geomagic for Solidworks - AQ instruments - Distribuidor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51" y="1493371"/>
            <a:ext cx="3360897" cy="232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1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ople r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40000"/>
          </a:blip>
          <a:stretch>
            <a:fillRect/>
          </a:stretch>
        </p:blipFill>
        <p:spPr>
          <a:xfrm>
            <a:off x="516592" y="1104900"/>
            <a:ext cx="7154207" cy="391456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242300" y="1104900"/>
            <a:ext cx="3492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000" dirty="0" smtClean="0"/>
              <a:t>¿Qué es la quinta rueda y como nos ayudara a disminuir riesgos?</a:t>
            </a:r>
            <a:endParaRPr lang="es-MX" sz="2000" dirty="0"/>
          </a:p>
        </p:txBody>
      </p:sp>
      <p:sp>
        <p:nvSpPr>
          <p:cNvPr id="9" name="Rectángulo 8"/>
          <p:cNvSpPr/>
          <p:nvPr/>
        </p:nvSpPr>
        <p:spPr>
          <a:xfrm>
            <a:off x="821735" y="229312"/>
            <a:ext cx="57822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Antecedentes del reto propuesto</a:t>
            </a:r>
            <a:endParaRPr lang="es-E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841063" y="876300"/>
            <a:ext cx="6045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Image result for engineering drawing transparent 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 b="21324"/>
          <a:stretch/>
        </p:blipFill>
        <p:spPr bwMode="auto">
          <a:xfrm>
            <a:off x="9338607" y="3809999"/>
            <a:ext cx="2853393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59" y="3544953"/>
            <a:ext cx="4709881" cy="30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8335" y="229312"/>
            <a:ext cx="504566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Antecedentes del reto propuesto</a:t>
            </a:r>
            <a:endParaRPr lang="es-ES" sz="4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Image result for conductor cam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95"/>
          <a:stretch/>
        </p:blipFill>
        <p:spPr bwMode="auto">
          <a:xfrm flipH="1">
            <a:off x="5510128" y="0"/>
            <a:ext cx="6681872" cy="6858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84858" y="1991235"/>
            <a:ext cx="425261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dirty="0" smtClean="0"/>
              <a:t>La seguridad de los operadores de camiones de carga se ve comprometida también fuera de la autopista.</a:t>
            </a:r>
            <a:endParaRPr lang="es-MX" dirty="0"/>
          </a:p>
        </p:txBody>
      </p:sp>
      <p:cxnSp>
        <p:nvCxnSpPr>
          <p:cNvPr id="6" name="Conector recto 5"/>
          <p:cNvCxnSpPr/>
          <p:nvPr/>
        </p:nvCxnSpPr>
        <p:spPr>
          <a:xfrm>
            <a:off x="802963" y="1485900"/>
            <a:ext cx="4040309" cy="25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Image result for engineering drawing transparent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 b="21324"/>
          <a:stretch/>
        </p:blipFill>
        <p:spPr bwMode="auto">
          <a:xfrm flipH="1">
            <a:off x="0" y="3809999"/>
            <a:ext cx="2853393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4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11200" y="1047155"/>
            <a:ext cx="2679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Liberador automático de quinta rueda para remolque de camión</a:t>
            </a:r>
            <a:endParaRPr lang="es-MX" sz="2400" dirty="0"/>
          </a:p>
        </p:txBody>
      </p:sp>
      <p:sp>
        <p:nvSpPr>
          <p:cNvPr id="7" name="Rectángulo 6"/>
          <p:cNvSpPr/>
          <p:nvPr/>
        </p:nvSpPr>
        <p:spPr>
          <a:xfrm>
            <a:off x="377235" y="229312"/>
            <a:ext cx="5045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Definición del proyecto</a:t>
            </a:r>
            <a:endParaRPr lang="es-ES" sz="4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841063" y="876300"/>
            <a:ext cx="6045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engineering drawing transparen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 b="21324"/>
          <a:stretch/>
        </p:blipFill>
        <p:spPr bwMode="auto">
          <a:xfrm flipH="1">
            <a:off x="0" y="3809999"/>
            <a:ext cx="2853393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3" r="13549"/>
          <a:stretch/>
        </p:blipFill>
        <p:spPr>
          <a:xfrm>
            <a:off x="3492499" y="1155701"/>
            <a:ext cx="7739647" cy="52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3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engineering drawing transparen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 b="21324"/>
          <a:stretch/>
        </p:blipFill>
        <p:spPr bwMode="auto">
          <a:xfrm>
            <a:off x="9338607" y="3809999"/>
            <a:ext cx="2853393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5533435" y="292812"/>
            <a:ext cx="5045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Alcance</a:t>
            </a:r>
            <a:endParaRPr lang="es-ES" sz="4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160557" y="1558320"/>
            <a:ext cx="435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Industria de transporte de mercancía en toda la republica mexicana y posteriormente de manera internacional.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7216463" y="876300"/>
            <a:ext cx="3996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Image result for safety tips in warehou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2"/>
          <a:stretch/>
        </p:blipFill>
        <p:spPr bwMode="auto">
          <a:xfrm>
            <a:off x="0" y="0"/>
            <a:ext cx="6985000" cy="6874874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42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59835" y="229312"/>
            <a:ext cx="5045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Objetivo general</a:t>
            </a:r>
            <a:endParaRPr lang="es-ES" sz="4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841063" y="876300"/>
            <a:ext cx="6045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"/>
          <p:cNvGrpSpPr/>
          <p:nvPr/>
        </p:nvGrpSpPr>
        <p:grpSpPr>
          <a:xfrm>
            <a:off x="828363" y="2864206"/>
            <a:ext cx="6045200" cy="646988"/>
            <a:chOff x="993463" y="2909012"/>
            <a:chExt cx="6045200" cy="646988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993463" y="3556000"/>
              <a:ext cx="6045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ángulo 6"/>
            <p:cNvSpPr/>
            <p:nvPr/>
          </p:nvSpPr>
          <p:spPr>
            <a:xfrm>
              <a:off x="1012235" y="2909012"/>
              <a:ext cx="504566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Sub-objetivos</a:t>
              </a:r>
              <a:endParaRPr lang="es-ES" sz="4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1204617" y="1023209"/>
            <a:ext cx="435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Materiales ligeros y resistentes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Gasto de energía bajo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Costo </a:t>
            </a:r>
            <a:r>
              <a:rPr lang="es-MX" sz="2400" dirty="0" smtClean="0"/>
              <a:t>accesibilidad</a:t>
            </a:r>
          </a:p>
        </p:txBody>
      </p:sp>
      <p:pic>
        <p:nvPicPr>
          <p:cNvPr id="4100" name="Picture 4" descr="Image result for blueprin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5" b="4148"/>
          <a:stretch/>
        </p:blipFill>
        <p:spPr bwMode="auto">
          <a:xfrm>
            <a:off x="6665885" y="864887"/>
            <a:ext cx="5526115" cy="60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897406" y="3624154"/>
            <a:ext cx="55343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Automatizado (uno o dos botones máximo para ser accionado)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Gasto de energía de 20 watts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Costo no mayor a $ 25,000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Medidas: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400" dirty="0"/>
              <a:t>Largo: 65cm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400" dirty="0"/>
              <a:t>Ancho: 60cm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400" dirty="0"/>
              <a:t>Altura: </a:t>
            </a:r>
            <a:r>
              <a:rPr lang="es-MX" sz="2400" dirty="0" smtClean="0"/>
              <a:t>30cm</a:t>
            </a:r>
          </a:p>
        </p:txBody>
      </p:sp>
    </p:spTree>
    <p:extLst>
      <p:ext uri="{BB962C8B-B14F-4D97-AF65-F5344CB8AC3E}">
        <p14:creationId xmlns:p14="http://schemas.microsoft.com/office/powerpoint/2010/main" val="38725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carretera mexico h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859835" y="229312"/>
            <a:ext cx="5045665" cy="584775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s-ES" sz="32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Justificación</a:t>
            </a:r>
            <a:endParaRPr lang="es-ES" sz="48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030467" y="1722549"/>
            <a:ext cx="6800400" cy="34129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3786421" y="2030348"/>
            <a:ext cx="5288491" cy="2797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</a:rPr>
              <a:t>Tiempo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</a:rPr>
              <a:t>Espacio limitado entre camiones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</a:rPr>
              <a:t>Riesgo de lesiones por compresión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</a:rPr>
              <a:t>Daño a tendones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</a:rPr>
              <a:t>Fracturas</a:t>
            </a:r>
          </a:p>
        </p:txBody>
      </p:sp>
    </p:spTree>
    <p:extLst>
      <p:ext uri="{BB962C8B-B14F-4D97-AF65-F5344CB8AC3E}">
        <p14:creationId xmlns:p14="http://schemas.microsoft.com/office/powerpoint/2010/main" val="21401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841063" y="876300"/>
            <a:ext cx="6045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859835" y="229312"/>
            <a:ext cx="5045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Indicadores</a:t>
            </a:r>
            <a:endParaRPr lang="es-ES" sz="4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Map Pin Illustrator - Free vector graphic on Pixab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61" y="3827093"/>
            <a:ext cx="2649832" cy="21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794500" y="1363772"/>
            <a:ext cx="326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Reducir los accidentes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Reducir el tiempo de carga y descarga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3412" b="23608"/>
          <a:stretch/>
        </p:blipFill>
        <p:spPr>
          <a:xfrm>
            <a:off x="1494964" y="1380386"/>
            <a:ext cx="4737397" cy="4893414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5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064" y="1187355"/>
            <a:ext cx="3580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El sistema será adaptado a la quinta rueda del camión,  en Dolly (segundo remolque) no será adaptada ya que por demanda el full-doble </a:t>
            </a:r>
            <a:r>
              <a:rPr lang="es-MX" dirty="0" err="1" smtClean="0"/>
              <a:t>semi</a:t>
            </a:r>
            <a:r>
              <a:rPr lang="es-MX" dirty="0" smtClean="0"/>
              <a:t>-remolque esta siendo restringido de las carreteras federales.</a:t>
            </a:r>
          </a:p>
        </p:txBody>
      </p:sp>
      <p:pic>
        <p:nvPicPr>
          <p:cNvPr id="3" name="Picture 4" descr="Image result for engineering drawing transparent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 b="21324"/>
          <a:stretch/>
        </p:blipFill>
        <p:spPr bwMode="auto">
          <a:xfrm flipH="1">
            <a:off x="0" y="3809999"/>
            <a:ext cx="2853393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3"/>
          <p:cNvCxnSpPr/>
          <p:nvPr/>
        </p:nvCxnSpPr>
        <p:spPr>
          <a:xfrm>
            <a:off x="841063" y="876300"/>
            <a:ext cx="4235904" cy="517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/>
          <p:cNvSpPr/>
          <p:nvPr/>
        </p:nvSpPr>
        <p:spPr>
          <a:xfrm>
            <a:off x="859835" y="229312"/>
            <a:ext cx="5045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Restricciones</a:t>
            </a:r>
            <a:endParaRPr lang="es-ES" sz="4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Resultado de imagen de doble remolq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972"/>
                    </a14:imgEffect>
                    <a14:imgEffect>
                      <a14:saturation sat="1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90" r="11555"/>
          <a:stretch/>
        </p:blipFill>
        <p:spPr bwMode="auto">
          <a:xfrm>
            <a:off x="5381767" y="0"/>
            <a:ext cx="6810233" cy="6858000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5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957</TotalTime>
  <Words>291</Words>
  <Application>Microsoft Office PowerPoint</Application>
  <PresentationFormat>Panorámica</PresentationFormat>
  <Paragraphs>69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Calisto MT</vt:lpstr>
      <vt:lpstr>Trebuchet MS</vt:lpstr>
      <vt:lpstr>Wingdings 2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52</cp:revision>
  <dcterms:created xsi:type="dcterms:W3CDTF">2020-02-27T01:38:12Z</dcterms:created>
  <dcterms:modified xsi:type="dcterms:W3CDTF">2020-04-28T01:21:05Z</dcterms:modified>
</cp:coreProperties>
</file>